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0"/>
  </p:handoutMasterIdLst>
  <p:sldIdLst>
    <p:sldId id="562" r:id="rId4"/>
    <p:sldId id="563" r:id="rId6"/>
    <p:sldId id="592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002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../media/image14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3" Type="http://schemas.openxmlformats.org/officeDocument/2006/relationships/slideLayout" Target="../slideLayouts/slideLayout17.xml"/><Relationship Id="rId12" Type="http://schemas.openxmlformats.org/officeDocument/2006/relationships/image" Target="../media/image16.png"/><Relationship Id="rId11" Type="http://schemas.openxmlformats.org/officeDocument/2006/relationships/tags" Target="../tags/tag77.xml"/><Relationship Id="rId10" Type="http://schemas.openxmlformats.org/officeDocument/2006/relationships/image" Target="../media/image15.png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18.png"/><Relationship Id="rId7" Type="http://schemas.openxmlformats.org/officeDocument/2006/relationships/tags" Target="../tags/tag83.xml"/><Relationship Id="rId6" Type="http://schemas.openxmlformats.org/officeDocument/2006/relationships/image" Target="../media/image17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image" Target="../media/image19.png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9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../media/image22.png"/><Relationship Id="rId7" Type="http://schemas.openxmlformats.org/officeDocument/2006/relationships/tags" Target="../tags/tag97.xml"/><Relationship Id="rId6" Type="http://schemas.openxmlformats.org/officeDocument/2006/relationships/image" Target="../media/image21.png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99.xml"/><Relationship Id="rId1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image" Target="../media/image1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8.xml"/><Relationship Id="rId7" Type="http://schemas.openxmlformats.org/officeDocument/2006/relationships/image" Target="../media/image3.png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35.xml"/><Relationship Id="rId7" Type="http://schemas.openxmlformats.org/officeDocument/2006/relationships/image" Target="../media/image5.png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8.png"/><Relationship Id="rId7" Type="http://schemas.openxmlformats.org/officeDocument/2006/relationships/tags" Target="../tags/tag41.xml"/><Relationship Id="rId6" Type="http://schemas.openxmlformats.org/officeDocument/2006/relationships/image" Target="../media/image7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9.png"/><Relationship Id="rId1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10.pn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12.png"/><Relationship Id="rId7" Type="http://schemas.openxmlformats.org/officeDocument/2006/relationships/tags" Target="../tags/tag54.xml"/><Relationship Id="rId6" Type="http://schemas.openxmlformats.org/officeDocument/2006/relationships/image" Target="../media/image11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13.png"/><Relationship Id="rId10" Type="http://schemas.openxmlformats.org/officeDocument/2006/relationships/tags" Target="../tags/tag56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61310" y="1558925"/>
            <a:ext cx="48787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Dawn Blossoms Plucked at Dusk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61310" y="2369185"/>
            <a:ext cx="81127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Regular" panose="020B0604020202090204" charset="0"/>
                <a:cs typeface="Arial Regular" panose="020B0604020202090204" charset="0"/>
              </a:rPr>
              <a:t>Final project - creating plugins for Napari </a:t>
            </a:r>
            <a:endParaRPr lang="en-US" altLang="zh-CN" sz="3200">
              <a:solidFill>
                <a:schemeClr val="dk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861310" y="3897630"/>
            <a:ext cx="17881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Junru Jin 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2023.6.3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-5080" y="-7620"/>
            <a:ext cx="2643505" cy="6864985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>
            <a:stCxn id="5" idx="3"/>
          </p:cNvCxnSpPr>
          <p:nvPr>
            <p:custDataLst>
              <p:tags r:id="rId5"/>
            </p:custDataLst>
          </p:nvPr>
        </p:nvCxnSpPr>
        <p:spPr>
          <a:xfrm>
            <a:off x="2638425" y="3425190"/>
            <a:ext cx="7759065" cy="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miter lim="800000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28625" y="1366520"/>
            <a:ext cx="9389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this task, we need to use rgb2hed to identify nuclei when we are zoomed in enough.</a:t>
            </a:r>
            <a:endParaRPr lang="en-US"/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(HED)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28625" y="1923415"/>
            <a:ext cx="100114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rgb2hed</a:t>
            </a:r>
            <a:r>
              <a:rPr lang="en-US"/>
              <a:t> is a function converting an RGB (Red, Green, Blue) image into a HED (Hematoxylin, Eosin, Diaminobenzidine) image, which is a color space commonly used in histology for staining images. The HED color space separates the stains commonly used in biological tissue staining: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428625" y="3429000"/>
            <a:ext cx="102419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sym typeface="+mn-ea"/>
              </a:rPr>
              <a:t>Hematoxylin stains cell nuclei blue.</a:t>
            </a:r>
            <a:endParaRPr lang="en-US" b="1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Eosin stains the extracellular matrix and cytoplasm pink.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Diaminobenzidine (DAB) is typically used to stain specific proteins brown in immunohistochemistry.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28625" y="1210945"/>
            <a:ext cx="9389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1) Implement  rgb2hed function</a:t>
            </a:r>
            <a:endParaRPr lang="en-US"/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(HED)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91200" y="1007110"/>
            <a:ext cx="5037455" cy="19824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28625" y="1986915"/>
            <a:ext cx="50374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2) Return 1 if it is above a certain threshold (for simplicity you may hardcode this value) and zero otherwise. </a:t>
            </a: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15355" y="3051810"/>
            <a:ext cx="5023753" cy="363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8625" y="3051810"/>
            <a:ext cx="5063405" cy="363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(Model)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625" y="1123315"/>
            <a:ext cx="8586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In this project, we use 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</a:rPr>
              <a:t>2D_versatile_he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 do nuclei segmentation.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1811655"/>
            <a:ext cx="7269480" cy="27406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18660" y="3146425"/>
            <a:ext cx="7118985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(Model)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4313555"/>
            <a:ext cx="6134100" cy="22098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428625" y="1123315"/>
            <a:ext cx="8586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Here we do same thing as demo: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625" y="3288665"/>
            <a:ext cx="6502400" cy="8128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28625" y="1750695"/>
            <a:ext cx="8586470" cy="1430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Bef>
                <a:spcPts val="600"/>
              </a:spcBef>
              <a:buFont typeface="Wingdings" panose="05000000000000000000" charset="0"/>
              <a:buChar char=""/>
            </a:pPr>
            <a:r>
              <a:rPr lang="en-US" altLang="zh-CN">
                <a:solidFill>
                  <a:schemeClr val="tx1"/>
                </a:solidFill>
              </a:rPr>
              <a:t>Initialize model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buFont typeface="Wingdings" panose="05000000000000000000" charset="0"/>
              <a:buChar char=""/>
            </a:pPr>
            <a:r>
              <a:rPr lang="en-US" altLang="zh-CN">
                <a:solidFill>
                  <a:schemeClr val="tx1"/>
                </a:solidFill>
              </a:rPr>
              <a:t>normaize model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buFont typeface="Wingdings" panose="05000000000000000000" charset="0"/>
              <a:buChar char=""/>
            </a:pPr>
            <a:r>
              <a:rPr lang="en-US" altLang="zh-CN">
                <a:solidFill>
                  <a:schemeClr val="tx1"/>
                </a:solidFill>
              </a:rPr>
              <a:t>predict results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buFont typeface="Wingdings" panose="05000000000000000000" charset="0"/>
              <a:buChar char=""/>
            </a:pPr>
            <a:r>
              <a:rPr lang="en-US" altLang="zh-CN">
                <a:solidFill>
                  <a:schemeClr val="tx1"/>
                </a:solidFill>
              </a:rPr>
              <a:t>render results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(Model)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6225" y="1356995"/>
            <a:ext cx="5409964" cy="3924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11875" y="1356995"/>
            <a:ext cx="5411994" cy="3924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644015" y="553720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Model prediction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8045450" y="553720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Labels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901065" y="4888209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99331" y="2829560"/>
            <a:ext cx="87845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listening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Outline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61975" y="1226820"/>
            <a:ext cx="11255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1. Build a pre-loading SVS Reader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561975" y="1877060"/>
            <a:ext cx="11336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2. Build an On-The-Fly SVS Reader (DASK)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561975" y="2527300"/>
            <a:ext cx="1108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3. Add On-The-Fly Image Processing to your lazy SVS Reader (HED)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561975" y="3177540"/>
            <a:ext cx="1108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4. Add On-The-Fly deep learning model to your lazy SVS Reader (MODEL)</a:t>
            </a:r>
            <a:endParaRPr lang="en-US" altLang="zh-CN" sz="2000" dirty="0">
              <a:solidFill>
                <a:schemeClr val="dk1"/>
              </a:solidFill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SVS Reader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625" y="1765300"/>
            <a:ext cx="7612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i="1">
                <a:solidFill>
                  <a:schemeClr val="accent5">
                    <a:lumMod val="50000"/>
                  </a:schemeClr>
                </a:solidFill>
              </a:rPr>
              <a:t>cookiecutter https://github.com/napari/cookiecutter-napari-plugin</a:t>
            </a:r>
            <a:endParaRPr lang="zh-CN" altLang="en-US" i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264285"/>
            <a:ext cx="7612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First we use cookiecutter to create a template for every plugin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2388870"/>
            <a:ext cx="7759065" cy="41021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8433435" y="2388870"/>
            <a:ext cx="3758565" cy="2303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Becasue we only need reader function. Here we just keep reader plugin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433435" y="3568065"/>
            <a:ext cx="3649345" cy="2303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SVS Reader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264285"/>
            <a:ext cx="7612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To open a SVS Reader, we need to replace the file name with SVS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975" y="2093595"/>
            <a:ext cx="5551805" cy="2967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35700" y="1910715"/>
            <a:ext cx="5288280" cy="3722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SVS Reader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264285"/>
            <a:ext cx="10781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Then we use openSlide to view svs file and add multi-scale as parameters when return array.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1776095"/>
            <a:ext cx="5544185" cy="467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1776095"/>
            <a:ext cx="5852795" cy="3994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5914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5">
                    <a:lumMod val="50000"/>
                  </a:schemeClr>
                </a:solidFill>
              </a:rPr>
              <a:t>python -m pip install -e .</a:t>
            </a:r>
            <a:endParaRPr lang="zh-CN" altLang="en-US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SVS Reader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1039495"/>
            <a:ext cx="10553065" cy="1940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32170" y="3134995"/>
            <a:ext cx="5049655" cy="363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8625" y="3155315"/>
            <a:ext cx="5090282" cy="363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(DASK)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28625" y="1264285"/>
            <a:ext cx="107810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To speed up the SVS Reader, we take advantage of Dask's lazy (i.e., delayed) evaluation ability, which 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</a:rPr>
              <a:t>doesn't need to pre-load the whole image pyramid into memory</a:t>
            </a:r>
            <a:r>
              <a:rPr lang="en-US" altLang="zh-CN"/>
              <a:t>, but instead reads the part of the image it needs to display on the fly.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428625" y="24009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1) </a:t>
            </a:r>
            <a:r>
              <a:rPr lang="zh-CN" altLang="en-US"/>
              <a:t>OpenSlide's deep zoom functionality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975" y="2983865"/>
            <a:ext cx="8949690" cy="1742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(DASK)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625" y="12147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2) Use</a:t>
            </a:r>
            <a:r>
              <a:rPr lang="zh-CN" altLang="en-US"/>
              <a:t> get_tile to load individual tiles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" y="1720215"/>
            <a:ext cx="5994400" cy="1358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86295" y="1452245"/>
            <a:ext cx="4773295" cy="487489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433705" y="342900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3) </a:t>
            </a:r>
            <a:r>
              <a:t>Write a loop over zoom levels and tiles within each level to load up the whole image. Now </a:t>
            </a:r>
            <a:r>
              <a:rPr>
                <a:solidFill>
                  <a:schemeClr val="accent5">
                    <a:lumMod val="50000"/>
                  </a:schemeClr>
                </a:solidFill>
              </a:rPr>
              <a:t>wrap this within the from_delayed functionality</a:t>
            </a:r>
            <a:r>
              <a:t> to enable lazy evaluation.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975" y="4514850"/>
            <a:ext cx="6484620" cy="1577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742950" y="864214"/>
            <a:ext cx="107811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245089"/>
            <a:ext cx="276225" cy="619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8625" y="245089"/>
            <a:ext cx="133349" cy="619125"/>
          </a:xfrm>
          <a:prstGeom prst="rect">
            <a:avLst/>
          </a:prstGeom>
          <a:solidFill>
            <a:schemeClr val="accent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28625" y="1354455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Much faster!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8625" y="20383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Load speed from 2 minutes to 20 seconds</a:t>
            </a:r>
            <a:endParaRPr 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882650" y="342900"/>
            <a:ext cx="915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Lazy SVS Reader (DASK)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0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0"/>
  <p:tag name="KSO_WM_UNIT_TEXT_SHADOW_SCHEMECOLOR_INDEX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-0.9"/>
  <p:tag name="KSO_WM_UNIT_LINE_FORE_SCHEMECOLOR_INDEX" val="15"/>
  <p:tag name="KSO_WM_UNIT_LINE_FILL_TYPE" val="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PS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D6B686"/>
      </a:accent1>
      <a:accent2>
        <a:srgbClr val="E2D2AF"/>
      </a:accent2>
      <a:accent3>
        <a:srgbClr val="C4A293"/>
      </a:accent3>
      <a:accent4>
        <a:srgbClr val="CEC9BA"/>
      </a:accent4>
      <a:accent5>
        <a:srgbClr val="E7CAA2"/>
      </a:accent5>
      <a:accent6>
        <a:srgbClr val="B2836E"/>
      </a:accent6>
      <a:hlink>
        <a:srgbClr val="304FFE"/>
      </a:hlink>
      <a:folHlink>
        <a:srgbClr val="492067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2329</Words>
  <Application>WPS 表格</Application>
  <PresentationFormat>宽屏</PresentationFormat>
  <Paragraphs>96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楷体</vt:lpstr>
      <vt:lpstr>汉仪楷体KW</vt:lpstr>
      <vt:lpstr>Arial Regular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Wingdings</vt:lpstr>
      <vt:lpstr>WPS</vt:lpstr>
      <vt:lpstr>2_WPS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金俊儒</cp:lastModifiedBy>
  <cp:revision>119</cp:revision>
  <dcterms:created xsi:type="dcterms:W3CDTF">2024-06-03T00:18:05Z</dcterms:created>
  <dcterms:modified xsi:type="dcterms:W3CDTF">2024-06-03T00:18:05Z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657DFDDA32B62CA00808AA654CAF80FF_43</vt:lpwstr>
  </property>
</Properties>
</file>